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8" r:id="rId2"/>
    <p:sldId id="259" r:id="rId3"/>
    <p:sldId id="272" r:id="rId4"/>
    <p:sldId id="261" r:id="rId5"/>
    <p:sldId id="263" r:id="rId6"/>
    <p:sldId id="264" r:id="rId7"/>
    <p:sldId id="265" r:id="rId8"/>
    <p:sldId id="266" r:id="rId9"/>
    <p:sldId id="267" r:id="rId10"/>
    <p:sldId id="271" r:id="rId11"/>
    <p:sldId id="273" r:id="rId12"/>
    <p:sldId id="268" r:id="rId13"/>
    <p:sldId id="257" r:id="rId14"/>
    <p:sldId id="274" r:id="rId15"/>
    <p:sldId id="270" r:id="rId16"/>
  </p:sldIdLst>
  <p:sldSz cx="12192000" cy="6858000"/>
  <p:notesSz cx="6858000" cy="9144000"/>
  <p:embeddedFontLst>
    <p:embeddedFont>
      <p:font typeface="Thirthy" pitchFamily="2" charset="0"/>
      <p:regular r:id="rId18"/>
    </p:embeddedFont>
    <p:embeddedFont>
      <p:font typeface="나눔바른고딕 Light" panose="020B0603020101020101" pitchFamily="50" charset="-127"/>
      <p:regular r:id="rId19"/>
    </p:embeddedFont>
    <p:embeddedFont>
      <p:font typeface="나눔스퀘어_ac ExtraBold" panose="020B0600000101010101" pitchFamily="50" charset="-127"/>
      <p:bold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나눔스퀘어 ExtraBold" panose="020B0600000101010101" pitchFamily="50" charset="-127"/>
      <p:bold r:id="rId23"/>
    </p:embeddedFont>
    <p:embeddedFont>
      <p:font typeface="나눔스퀘어 Bold" panose="020B0600000101010101" pitchFamily="50" charset="-127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BF0"/>
    <a:srgbClr val="0D6ABA"/>
    <a:srgbClr val="FDAAA2"/>
    <a:srgbClr val="E6E6E6"/>
    <a:srgbClr val="007BD0"/>
    <a:srgbClr val="9FD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556" autoAdjust="0"/>
  </p:normalViewPr>
  <p:slideViewPr>
    <p:cSldViewPr snapToGrid="0">
      <p:cViewPr varScale="1">
        <p:scale>
          <a:sx n="104" d="100"/>
          <a:sy n="104" d="100"/>
        </p:scale>
        <p:origin x="869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5B03C1-25F0-44BD-8BBE-B97812E90D92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BF352-2D43-4BC0-9EA4-8C95B4EF48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927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en-US" altLang="ko-KR" dirty="0" smtClean="0"/>
          </a:p>
          <a:p>
            <a:pPr marL="228600" indent="-228600">
              <a:buAutoNum type="arabicPeriod"/>
            </a:pPr>
            <a:r>
              <a:rPr lang="ko-KR" altLang="en-US" dirty="0" smtClean="0"/>
              <a:t>기획</a:t>
            </a:r>
            <a:endParaRPr lang="en-US" altLang="ko-KR" dirty="0" smtClean="0"/>
          </a:p>
          <a:p>
            <a:pPr marL="228600" indent="-228600">
              <a:buAutoNum type="arabicPeriod"/>
            </a:pPr>
            <a:r>
              <a:rPr lang="ko-KR" altLang="en-US" dirty="0" smtClean="0"/>
              <a:t>프로젝트의 특징 및 기능</a:t>
            </a:r>
            <a:endParaRPr lang="en-US" altLang="ko-KR" dirty="0" smtClean="0"/>
          </a:p>
          <a:p>
            <a:pPr marL="228600" indent="-228600">
              <a:buAutoNum type="arabicPeriod"/>
            </a:pPr>
            <a:r>
              <a:rPr lang="ko-KR" altLang="en-US" dirty="0" smtClean="0"/>
              <a:t>서비스에 대한 가치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실용성</a:t>
            </a:r>
            <a:endParaRPr lang="en-US" altLang="ko-KR" dirty="0" smtClean="0"/>
          </a:p>
          <a:p>
            <a:pPr marL="228600" indent="-228600">
              <a:buAutoNum type="arabicPeriod"/>
            </a:pPr>
            <a:r>
              <a:rPr lang="ko-KR" altLang="en-US" dirty="0" smtClean="0"/>
              <a:t>지금 무엇을 하고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앞으로 어떻게 개발</a:t>
            </a:r>
            <a:endParaRPr lang="en-US" altLang="ko-KR" dirty="0" smtClean="0"/>
          </a:p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BF352-2D43-4BC0-9EA4-8C95B4EF489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006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BF352-2D43-4BC0-9EA4-8C95B4EF489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044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6113F-28E9-4592-9E6F-BE5620905884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2F90-C0C3-4FCE-99E9-DA33E97F70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984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6113F-28E9-4592-9E6F-BE5620905884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2F90-C0C3-4FCE-99E9-DA33E97F70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435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6113F-28E9-4592-9E6F-BE5620905884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2F90-C0C3-4FCE-99E9-DA33E97F70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975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6113F-28E9-4592-9E6F-BE5620905884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2F90-C0C3-4FCE-99E9-DA33E97F70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48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6113F-28E9-4592-9E6F-BE5620905884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2F90-C0C3-4FCE-99E9-DA33E97F70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60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6113F-28E9-4592-9E6F-BE5620905884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2F90-C0C3-4FCE-99E9-DA33E97F70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652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6113F-28E9-4592-9E6F-BE5620905884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2F90-C0C3-4FCE-99E9-DA33E97F70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875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6113F-28E9-4592-9E6F-BE5620905884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2F90-C0C3-4FCE-99E9-DA33E97F70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4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6113F-28E9-4592-9E6F-BE5620905884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2F90-C0C3-4FCE-99E9-DA33E97F70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43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6113F-28E9-4592-9E6F-BE5620905884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2F90-C0C3-4FCE-99E9-DA33E97F70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246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6113F-28E9-4592-9E6F-BE5620905884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2F90-C0C3-4FCE-99E9-DA33E97F70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380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6113F-28E9-4592-9E6F-BE5620905884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32F90-C0C3-4FCE-99E9-DA33E97F70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093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Relationship Id="rId9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1.wdp"/><Relationship Id="rId4" Type="http://schemas.openxmlformats.org/officeDocument/2006/relationships/image" Target="../media/image19.png"/><Relationship Id="rId9" Type="http://schemas.microsoft.com/office/2007/relationships/hdphoto" Target="../media/hdphoto8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microsoft.com/office/2007/relationships/hdphoto" Target="../media/hdphoto5.wdp"/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12" Type="http://schemas.openxmlformats.org/officeDocument/2006/relationships/image" Target="../media/image23.png"/><Relationship Id="rId17" Type="http://schemas.microsoft.com/office/2007/relationships/hdphoto" Target="../media/hdphoto7.wdp"/><Relationship Id="rId2" Type="http://schemas.openxmlformats.org/officeDocument/2006/relationships/image" Target="../media/image4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microsoft.com/office/2007/relationships/hdphoto" Target="../media/hdphoto6.wdp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microsoft.com/office/2007/relationships/hdphoto" Target="../media/hdphoto3.wdp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postfiles.pstatic.net/20160203_107/wjsgprud44_1454478802071ayAzr_JPEG/IMG_7540.jpg?type=w96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3" b="1361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62560" y="172720"/>
            <a:ext cx="11866880" cy="651256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1" y="813936"/>
            <a:ext cx="12192000" cy="2132464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308856"/>
            <a:ext cx="9144000" cy="96088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Thirthy" pitchFamily="2" charset="0"/>
              </a:rPr>
              <a:t>Busan Full</a:t>
            </a:r>
            <a:r>
              <a:rPr lang="en-US" altLang="ko-KR" dirty="0">
                <a:latin typeface="Thirthy" pitchFamily="2" charset="0"/>
              </a:rPr>
              <a:t> </a:t>
            </a:r>
            <a:r>
              <a:rPr lang="en-US" altLang="ko-KR" dirty="0" smtClean="0">
                <a:latin typeface="Thirthy" pitchFamily="2" charset="0"/>
              </a:rPr>
              <a:t>Course</a:t>
            </a:r>
            <a:endParaRPr lang="ko-KR" altLang="en-US" dirty="0">
              <a:latin typeface="Thirthy" pitchFamily="2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221355" y="2269736"/>
            <a:ext cx="1749289" cy="317954"/>
          </a:xfrm>
        </p:spPr>
        <p:txBody>
          <a:bodyPr>
            <a:normAutofit/>
          </a:bodyPr>
          <a:lstStyle/>
          <a:p>
            <a:r>
              <a:rPr lang="ko-KR" altLang="en-US" sz="16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강알리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6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등킨드나쓰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8884" y="681856"/>
            <a:ext cx="1293903" cy="169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5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7"/>
          <p:cNvGrpSpPr/>
          <p:nvPr/>
        </p:nvGrpSpPr>
        <p:grpSpPr>
          <a:xfrm>
            <a:off x="482818" y="6258048"/>
            <a:ext cx="1864142" cy="75237"/>
            <a:chOff x="943141" y="9342513"/>
            <a:chExt cx="1843947" cy="95974"/>
          </a:xfrm>
        </p:grpSpPr>
        <p:pic>
          <p:nvPicPr>
            <p:cNvPr id="7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141" y="9342513"/>
              <a:ext cx="1843947" cy="95974"/>
            </a:xfrm>
            <a:prstGeom prst="rect">
              <a:avLst/>
            </a:prstGeom>
          </p:spPr>
        </p:pic>
      </p:grpSp>
      <p:grpSp>
        <p:nvGrpSpPr>
          <p:cNvPr id="8" name="그룹 1003"/>
          <p:cNvGrpSpPr/>
          <p:nvPr/>
        </p:nvGrpSpPr>
        <p:grpSpPr>
          <a:xfrm>
            <a:off x="482818" y="376883"/>
            <a:ext cx="397979" cy="320882"/>
            <a:chOff x="943141" y="838132"/>
            <a:chExt cx="475103" cy="383066"/>
          </a:xfrm>
        </p:grpSpPr>
        <p:grpSp>
          <p:nvGrpSpPr>
            <p:cNvPr id="9" name="그룹 1004"/>
            <p:cNvGrpSpPr/>
            <p:nvPr/>
          </p:nvGrpSpPr>
          <p:grpSpPr>
            <a:xfrm>
              <a:off x="943141" y="975826"/>
              <a:ext cx="475103" cy="95974"/>
              <a:chOff x="943141" y="975826"/>
              <a:chExt cx="475103" cy="95974"/>
            </a:xfrm>
          </p:grpSpPr>
          <p:pic>
            <p:nvPicPr>
              <p:cNvPr id="14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3141" y="975826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" name="그룹 1005"/>
            <p:cNvGrpSpPr/>
            <p:nvPr/>
          </p:nvGrpSpPr>
          <p:grpSpPr>
            <a:xfrm>
              <a:off x="943141" y="838132"/>
              <a:ext cx="475103" cy="95974"/>
              <a:chOff x="943141" y="838132"/>
              <a:chExt cx="475103" cy="95974"/>
            </a:xfrm>
          </p:grpSpPr>
          <p:pic>
            <p:nvPicPr>
              <p:cNvPr id="13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3141" y="838132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1" name="그룹 1006"/>
            <p:cNvGrpSpPr/>
            <p:nvPr/>
          </p:nvGrpSpPr>
          <p:grpSpPr>
            <a:xfrm>
              <a:off x="943141" y="1125223"/>
              <a:ext cx="475103" cy="95974"/>
              <a:chOff x="943141" y="1125223"/>
              <a:chExt cx="475103" cy="95974"/>
            </a:xfrm>
          </p:grpSpPr>
          <p:pic>
            <p:nvPicPr>
              <p:cNvPr id="12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3141" y="1125223"/>
                <a:ext cx="475103" cy="95974"/>
              </a:xfrm>
              <a:prstGeom prst="rect">
                <a:avLst/>
              </a:prstGeom>
            </p:spPr>
          </p:pic>
        </p:grpSp>
      </p:grpSp>
      <p:sp>
        <p:nvSpPr>
          <p:cNvPr id="15" name="TextBox 14"/>
          <p:cNvSpPr txBox="1"/>
          <p:nvPr/>
        </p:nvSpPr>
        <p:spPr>
          <a:xfrm>
            <a:off x="10633783" y="339998"/>
            <a:ext cx="1400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FDAAA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sz="1600" dirty="0" smtClean="0">
                <a:solidFill>
                  <a:srgbClr val="FDAAA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기능</a:t>
            </a:r>
            <a:endParaRPr lang="ko-KR" altLang="en-US" sz="1600" dirty="0">
              <a:solidFill>
                <a:srgbClr val="FDAAA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050" name="Picture 2" descr="https://lh3.googleusercontent.com/_1FdFPhR0Od4GmLV73-cJiH1pSGYfqfk5lsblMD_8jMInU8EhD_I7KTIor-n9tfTh-jdEabj0XS9GPjD8fDKSmL7QAgn5tc_zZhUBaCnWuiznA_3pLTHXW7xeg88DEZ1i_GklNYDG03h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20"/>
          <a:stretch/>
        </p:blipFill>
        <p:spPr bwMode="auto">
          <a:xfrm>
            <a:off x="6290745" y="1212965"/>
            <a:ext cx="5360938" cy="154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3.googleusercontent.com/rEgHJmDyvOoru8JYABEykEFrq0VX_9pnZ2IUn66UM8hh3gA1PvIrWEBzsdGrCkptwwVJPBnRqdjAKF810GCutjgAFsLyErNvY-0VfVD01e51lHI5QDwHEmHTPHyHRheDUHaC415x-Ob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345" y="2833810"/>
            <a:ext cx="3557866" cy="361558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5.googleusercontent.com/D4AIhorEvqwrVCFePAsI5ke8HWCKlNicgtcr1HliT55L_K8Z-uCdzyNZWpCRKXNLPbBbqNvevmPhQaq56ZQcLZZKaTgyJgAMu8gPAStWtYt27BAUCK4ayictDrkjiURJt180g7crBut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0211" y="1642204"/>
            <a:ext cx="2140189" cy="4807195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395584" y="309220"/>
            <a:ext cx="1400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FDAAA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</a:t>
            </a:r>
            <a:endParaRPr lang="ko-KR" altLang="en-US" sz="2000" dirty="0">
              <a:solidFill>
                <a:srgbClr val="FDAAA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80797" y="2754941"/>
            <a:ext cx="451478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관광지 </a:t>
            </a:r>
            <a:r>
              <a:rPr lang="en-US" altLang="ko-KR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공공데이터</a:t>
            </a:r>
            <a:r>
              <a:rPr lang="ko-KR" altLang="en-US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음식점 </a:t>
            </a:r>
            <a:r>
              <a:rPr lang="en-US" altLang="ko-KR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다이닝코드</a:t>
            </a:r>
            <a:r>
              <a:rPr lang="ko-KR" altLang="en-US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네이버지도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리뷰데이터</a:t>
            </a:r>
            <a:r>
              <a:rPr lang="ko-KR" altLang="en-US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네이버지도</a:t>
            </a:r>
            <a:r>
              <a:rPr lang="ko-KR" altLang="en-US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카카오맵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092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7"/>
          <p:cNvGrpSpPr/>
          <p:nvPr/>
        </p:nvGrpSpPr>
        <p:grpSpPr>
          <a:xfrm>
            <a:off x="482818" y="6258048"/>
            <a:ext cx="1864142" cy="75237"/>
            <a:chOff x="943141" y="9342513"/>
            <a:chExt cx="1843947" cy="95974"/>
          </a:xfrm>
        </p:grpSpPr>
        <p:pic>
          <p:nvPicPr>
            <p:cNvPr id="7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141" y="9342513"/>
              <a:ext cx="1843947" cy="95974"/>
            </a:xfrm>
            <a:prstGeom prst="rect">
              <a:avLst/>
            </a:prstGeom>
          </p:spPr>
        </p:pic>
      </p:grpSp>
      <p:grpSp>
        <p:nvGrpSpPr>
          <p:cNvPr id="8" name="그룹 1003"/>
          <p:cNvGrpSpPr/>
          <p:nvPr/>
        </p:nvGrpSpPr>
        <p:grpSpPr>
          <a:xfrm>
            <a:off x="482818" y="376883"/>
            <a:ext cx="397979" cy="320882"/>
            <a:chOff x="943141" y="838132"/>
            <a:chExt cx="475103" cy="383066"/>
          </a:xfrm>
        </p:grpSpPr>
        <p:grpSp>
          <p:nvGrpSpPr>
            <p:cNvPr id="9" name="그룹 1004"/>
            <p:cNvGrpSpPr/>
            <p:nvPr/>
          </p:nvGrpSpPr>
          <p:grpSpPr>
            <a:xfrm>
              <a:off x="943141" y="975826"/>
              <a:ext cx="475103" cy="95974"/>
              <a:chOff x="943141" y="975826"/>
              <a:chExt cx="475103" cy="95974"/>
            </a:xfrm>
          </p:grpSpPr>
          <p:pic>
            <p:nvPicPr>
              <p:cNvPr id="14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3141" y="975826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" name="그룹 1005"/>
            <p:cNvGrpSpPr/>
            <p:nvPr/>
          </p:nvGrpSpPr>
          <p:grpSpPr>
            <a:xfrm>
              <a:off x="943141" y="838132"/>
              <a:ext cx="475103" cy="95974"/>
              <a:chOff x="943141" y="838132"/>
              <a:chExt cx="475103" cy="95974"/>
            </a:xfrm>
          </p:grpSpPr>
          <p:pic>
            <p:nvPicPr>
              <p:cNvPr id="13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3141" y="838132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1" name="그룹 1006"/>
            <p:cNvGrpSpPr/>
            <p:nvPr/>
          </p:nvGrpSpPr>
          <p:grpSpPr>
            <a:xfrm>
              <a:off x="943141" y="1125223"/>
              <a:ext cx="475103" cy="95974"/>
              <a:chOff x="943141" y="1125223"/>
              <a:chExt cx="475103" cy="95974"/>
            </a:xfrm>
          </p:grpSpPr>
          <p:pic>
            <p:nvPicPr>
              <p:cNvPr id="12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3141" y="1125223"/>
                <a:ext cx="475103" cy="95974"/>
              </a:xfrm>
              <a:prstGeom prst="rect">
                <a:avLst/>
              </a:prstGeom>
            </p:spPr>
          </p:pic>
        </p:grpSp>
      </p:grpSp>
      <p:sp>
        <p:nvSpPr>
          <p:cNvPr id="15" name="TextBox 14"/>
          <p:cNvSpPr txBox="1"/>
          <p:nvPr/>
        </p:nvSpPr>
        <p:spPr>
          <a:xfrm>
            <a:off x="10633783" y="339998"/>
            <a:ext cx="1400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FDAAA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sz="1600" dirty="0" smtClean="0">
                <a:solidFill>
                  <a:srgbClr val="FDAAA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기능</a:t>
            </a:r>
            <a:endParaRPr lang="ko-KR" altLang="en-US" sz="1600" dirty="0">
              <a:solidFill>
                <a:srgbClr val="FDAAA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95584" y="309220"/>
            <a:ext cx="1400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>
                <a:solidFill>
                  <a:srgbClr val="FDAAA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기능소개</a:t>
            </a:r>
            <a:endParaRPr lang="ko-KR" altLang="en-US" sz="2000" dirty="0">
              <a:solidFill>
                <a:srgbClr val="FDAAA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09160" y="3975854"/>
            <a:ext cx="277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&gt;&gt;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 보러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Go! Go!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3359356" y="3014974"/>
            <a:ext cx="5229448" cy="9608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800" dirty="0" smtClean="0">
                <a:latin typeface="Thirthy" pitchFamily="2" charset="0"/>
              </a:rPr>
              <a:t>Busan Full Course</a:t>
            </a:r>
            <a:endParaRPr lang="ko-KR" altLang="en-US" sz="4800" dirty="0">
              <a:latin typeface="Thirthy" pitchFamily="2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8804" y="2362673"/>
            <a:ext cx="1293903" cy="169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72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7"/>
          <p:cNvGrpSpPr/>
          <p:nvPr/>
        </p:nvGrpSpPr>
        <p:grpSpPr>
          <a:xfrm>
            <a:off x="482818" y="6258048"/>
            <a:ext cx="1864142" cy="75237"/>
            <a:chOff x="943141" y="9342513"/>
            <a:chExt cx="1843947" cy="95974"/>
          </a:xfrm>
        </p:grpSpPr>
        <p:pic>
          <p:nvPicPr>
            <p:cNvPr id="7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141" y="9342513"/>
              <a:ext cx="1843947" cy="95974"/>
            </a:xfrm>
            <a:prstGeom prst="rect">
              <a:avLst/>
            </a:prstGeom>
          </p:spPr>
        </p:pic>
      </p:grpSp>
      <p:grpSp>
        <p:nvGrpSpPr>
          <p:cNvPr id="8" name="그룹 1003"/>
          <p:cNvGrpSpPr/>
          <p:nvPr/>
        </p:nvGrpSpPr>
        <p:grpSpPr>
          <a:xfrm>
            <a:off x="482818" y="376883"/>
            <a:ext cx="397979" cy="320882"/>
            <a:chOff x="943141" y="838132"/>
            <a:chExt cx="475103" cy="383066"/>
          </a:xfrm>
        </p:grpSpPr>
        <p:grpSp>
          <p:nvGrpSpPr>
            <p:cNvPr id="9" name="그룹 1004"/>
            <p:cNvGrpSpPr/>
            <p:nvPr/>
          </p:nvGrpSpPr>
          <p:grpSpPr>
            <a:xfrm>
              <a:off x="943141" y="975826"/>
              <a:ext cx="475103" cy="95974"/>
              <a:chOff x="943141" y="975826"/>
              <a:chExt cx="475103" cy="95974"/>
            </a:xfrm>
          </p:grpSpPr>
          <p:pic>
            <p:nvPicPr>
              <p:cNvPr id="14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3141" y="975826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" name="그룹 1005"/>
            <p:cNvGrpSpPr/>
            <p:nvPr/>
          </p:nvGrpSpPr>
          <p:grpSpPr>
            <a:xfrm>
              <a:off x="943141" y="838132"/>
              <a:ext cx="475103" cy="95974"/>
              <a:chOff x="943141" y="838132"/>
              <a:chExt cx="475103" cy="95974"/>
            </a:xfrm>
          </p:grpSpPr>
          <p:pic>
            <p:nvPicPr>
              <p:cNvPr id="13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3141" y="838132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1" name="그룹 1006"/>
            <p:cNvGrpSpPr/>
            <p:nvPr/>
          </p:nvGrpSpPr>
          <p:grpSpPr>
            <a:xfrm>
              <a:off x="943141" y="1125223"/>
              <a:ext cx="475103" cy="95974"/>
              <a:chOff x="943141" y="1125223"/>
              <a:chExt cx="475103" cy="95974"/>
            </a:xfrm>
          </p:grpSpPr>
          <p:pic>
            <p:nvPicPr>
              <p:cNvPr id="12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3141" y="1125223"/>
                <a:ext cx="475103" cy="95974"/>
              </a:xfrm>
              <a:prstGeom prst="rect">
                <a:avLst/>
              </a:prstGeom>
            </p:spPr>
          </p:pic>
        </p:grpSp>
      </p:grpSp>
      <p:sp>
        <p:nvSpPr>
          <p:cNvPr id="15" name="TextBox 14"/>
          <p:cNvSpPr txBox="1"/>
          <p:nvPr/>
        </p:nvSpPr>
        <p:spPr>
          <a:xfrm>
            <a:off x="10317480" y="339998"/>
            <a:ext cx="1717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FDAAA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sz="1600" dirty="0" smtClean="0">
                <a:solidFill>
                  <a:srgbClr val="FDAAA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가치 및 실용성</a:t>
            </a:r>
            <a:endParaRPr lang="ko-KR" altLang="en-US" sz="1600" dirty="0">
              <a:solidFill>
                <a:srgbClr val="FDAAA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33087" y="2136338"/>
            <a:ext cx="65258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사용자들의 선호도를 반영한 여행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플래너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설계 가능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여행동행자들과 함께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플래너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설계 및 공유 가능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부산에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대한 정보가 부족한 사람들에게 정보를 채워주고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다양한 관광지를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소개시켜줌으로써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방문유도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및 부산 홍보 효과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95584" y="309220"/>
            <a:ext cx="1400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FDAAA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  <a:endParaRPr lang="ko-KR" altLang="en-US" sz="2000" dirty="0">
              <a:solidFill>
                <a:srgbClr val="FDAAA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536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모서리가 둥근 직사각형 51"/>
          <p:cNvSpPr/>
          <p:nvPr/>
        </p:nvSpPr>
        <p:spPr>
          <a:xfrm>
            <a:off x="8511728" y="2516489"/>
            <a:ext cx="3400661" cy="327974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4395669" y="2516489"/>
            <a:ext cx="3400661" cy="327974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79610" y="2516489"/>
            <a:ext cx="3400661" cy="327974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54103" y="239740"/>
            <a:ext cx="1683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>
                <a:solidFill>
                  <a:srgbClr val="FDAAA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팀원소개</a:t>
            </a:r>
            <a:endParaRPr lang="ko-KR" altLang="en-US" sz="2000" dirty="0">
              <a:solidFill>
                <a:srgbClr val="FDAAA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6" name="Picture 2" descr="https://cdn.discordapp.com/attachments/944118010766045235/953896256051228743/me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4" t="30958" r="17831" b="11714"/>
          <a:stretch/>
        </p:blipFill>
        <p:spPr bwMode="auto">
          <a:xfrm>
            <a:off x="751642" y="3429000"/>
            <a:ext cx="1091179" cy="1055866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.discordapp.com/attachments/944118010766045235/953895409946873886/unknown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0" t="25597" r="32937" b="40172"/>
          <a:stretch/>
        </p:blipFill>
        <p:spPr bwMode="auto">
          <a:xfrm>
            <a:off x="2135338" y="3424356"/>
            <a:ext cx="1064490" cy="1055866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cdn.discordapp.com/attachments/944118010766045235/953902540183961640/IMG_0133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7" t="43057" r="32474" b="20903"/>
          <a:stretch/>
        </p:blipFill>
        <p:spPr bwMode="auto">
          <a:xfrm>
            <a:off x="6313215" y="3429000"/>
            <a:ext cx="1087541" cy="1055866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0" r="4076"/>
          <a:stretch/>
        </p:blipFill>
        <p:spPr>
          <a:xfrm>
            <a:off x="4824699" y="3429000"/>
            <a:ext cx="1063482" cy="1055866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1038" name="Picture 14" descr="https://cdn.discordapp.com/attachments/944118010766045235/953894789043073064/unknown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" t="6811" r="-575" b="1807"/>
          <a:stretch/>
        </p:blipFill>
        <p:spPr bwMode="auto">
          <a:xfrm>
            <a:off x="10391533" y="3462808"/>
            <a:ext cx="975946" cy="972089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cdn.discordapp.com/attachments/944118010766045235/953907071257034752/unknown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8" t="15809" r="23650" b="23715"/>
          <a:stretch/>
        </p:blipFill>
        <p:spPr bwMode="auto">
          <a:xfrm>
            <a:off x="9007333" y="3424356"/>
            <a:ext cx="1087541" cy="1048995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003"/>
          <p:cNvGrpSpPr/>
          <p:nvPr/>
        </p:nvGrpSpPr>
        <p:grpSpPr>
          <a:xfrm>
            <a:off x="482818" y="376883"/>
            <a:ext cx="397979" cy="320882"/>
            <a:chOff x="943141" y="838132"/>
            <a:chExt cx="475103" cy="383066"/>
          </a:xfrm>
        </p:grpSpPr>
        <p:grpSp>
          <p:nvGrpSpPr>
            <p:cNvPr id="22" name="그룹 1004"/>
            <p:cNvGrpSpPr/>
            <p:nvPr/>
          </p:nvGrpSpPr>
          <p:grpSpPr>
            <a:xfrm>
              <a:off x="943141" y="975826"/>
              <a:ext cx="475103" cy="95974"/>
              <a:chOff x="943141" y="975826"/>
              <a:chExt cx="475103" cy="95974"/>
            </a:xfrm>
          </p:grpSpPr>
          <p:pic>
            <p:nvPicPr>
              <p:cNvPr id="29" name="Object 1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43141" y="975826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23" name="그룹 1005"/>
            <p:cNvGrpSpPr/>
            <p:nvPr/>
          </p:nvGrpSpPr>
          <p:grpSpPr>
            <a:xfrm>
              <a:off x="943141" y="838132"/>
              <a:ext cx="475103" cy="95974"/>
              <a:chOff x="943141" y="838132"/>
              <a:chExt cx="475103" cy="95974"/>
            </a:xfrm>
          </p:grpSpPr>
          <p:pic>
            <p:nvPicPr>
              <p:cNvPr id="28" name="Object 1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43141" y="838132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24" name="그룹 1006"/>
            <p:cNvGrpSpPr/>
            <p:nvPr/>
          </p:nvGrpSpPr>
          <p:grpSpPr>
            <a:xfrm>
              <a:off x="943141" y="1125223"/>
              <a:ext cx="475103" cy="95974"/>
              <a:chOff x="943141" y="1125223"/>
              <a:chExt cx="475103" cy="95974"/>
            </a:xfrm>
          </p:grpSpPr>
          <p:pic>
            <p:nvPicPr>
              <p:cNvPr id="25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43141" y="1125223"/>
                <a:ext cx="475103" cy="95974"/>
              </a:xfrm>
              <a:prstGeom prst="rect">
                <a:avLst/>
              </a:prstGeom>
            </p:spPr>
          </p:pic>
        </p:grpSp>
      </p:grpSp>
      <p:sp>
        <p:nvSpPr>
          <p:cNvPr id="2" name="TextBox 1"/>
          <p:cNvSpPr txBox="1"/>
          <p:nvPr/>
        </p:nvSpPr>
        <p:spPr>
          <a:xfrm>
            <a:off x="855958" y="4578033"/>
            <a:ext cx="854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전호정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29560" y="4605468"/>
            <a:ext cx="854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김도훈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123678" y="4616485"/>
            <a:ext cx="854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정성우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512630" y="4616485"/>
            <a:ext cx="854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양지훈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29015" y="4605468"/>
            <a:ext cx="854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김태현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44910" y="4578033"/>
            <a:ext cx="854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강동옥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제목 1"/>
          <p:cNvSpPr txBox="1">
            <a:spLocks/>
          </p:cNvSpPr>
          <p:nvPr/>
        </p:nvSpPr>
        <p:spPr>
          <a:xfrm>
            <a:off x="1139347" y="2351706"/>
            <a:ext cx="1546988" cy="4140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 err="1" smtClean="0">
                <a:latin typeface="Thirthy" pitchFamily="2" charset="0"/>
              </a:rPr>
              <a:t>FrontEnd</a:t>
            </a:r>
            <a:endParaRPr lang="ko-KR" altLang="en-US" sz="2400" dirty="0">
              <a:latin typeface="Thirthy" pitchFamily="2" charset="0"/>
            </a:endParaRPr>
          </a:p>
        </p:txBody>
      </p:sp>
      <p:sp>
        <p:nvSpPr>
          <p:cNvPr id="56" name="제목 1"/>
          <p:cNvSpPr txBox="1">
            <a:spLocks/>
          </p:cNvSpPr>
          <p:nvPr/>
        </p:nvSpPr>
        <p:spPr>
          <a:xfrm>
            <a:off x="5675051" y="2343870"/>
            <a:ext cx="841897" cy="4140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 smtClean="0">
                <a:latin typeface="Thirthy" pitchFamily="2" charset="0"/>
              </a:rPr>
              <a:t>Data</a:t>
            </a:r>
            <a:endParaRPr lang="ko-KR" altLang="en-US" sz="2400" dirty="0">
              <a:latin typeface="Thirthy" pitchFamily="2" charset="0"/>
            </a:endParaRPr>
          </a:p>
        </p:txBody>
      </p:sp>
      <p:sp>
        <p:nvSpPr>
          <p:cNvPr id="59" name="제목 1"/>
          <p:cNvSpPr txBox="1">
            <a:spLocks/>
          </p:cNvSpPr>
          <p:nvPr/>
        </p:nvSpPr>
        <p:spPr>
          <a:xfrm>
            <a:off x="9313285" y="2330022"/>
            <a:ext cx="1797545" cy="457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 err="1" smtClean="0">
                <a:latin typeface="Thirthy" pitchFamily="2" charset="0"/>
              </a:rPr>
              <a:t>BackEnd</a:t>
            </a:r>
            <a:endParaRPr lang="ko-KR" altLang="en-US" sz="2400" dirty="0">
              <a:latin typeface="Thirth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87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7"/>
          <p:cNvGrpSpPr/>
          <p:nvPr/>
        </p:nvGrpSpPr>
        <p:grpSpPr>
          <a:xfrm>
            <a:off x="482818" y="6258048"/>
            <a:ext cx="1864142" cy="75237"/>
            <a:chOff x="943141" y="9342513"/>
            <a:chExt cx="1843947" cy="95974"/>
          </a:xfrm>
        </p:grpSpPr>
        <p:pic>
          <p:nvPicPr>
            <p:cNvPr id="7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141" y="9342513"/>
              <a:ext cx="1843947" cy="95974"/>
            </a:xfrm>
            <a:prstGeom prst="rect">
              <a:avLst/>
            </a:prstGeom>
          </p:spPr>
        </p:pic>
      </p:grpSp>
      <p:grpSp>
        <p:nvGrpSpPr>
          <p:cNvPr id="8" name="그룹 1003"/>
          <p:cNvGrpSpPr/>
          <p:nvPr/>
        </p:nvGrpSpPr>
        <p:grpSpPr>
          <a:xfrm>
            <a:off x="482818" y="376883"/>
            <a:ext cx="397979" cy="320882"/>
            <a:chOff x="943141" y="838132"/>
            <a:chExt cx="475103" cy="383066"/>
          </a:xfrm>
        </p:grpSpPr>
        <p:grpSp>
          <p:nvGrpSpPr>
            <p:cNvPr id="9" name="그룹 1004"/>
            <p:cNvGrpSpPr/>
            <p:nvPr/>
          </p:nvGrpSpPr>
          <p:grpSpPr>
            <a:xfrm>
              <a:off x="943141" y="975826"/>
              <a:ext cx="475103" cy="95974"/>
              <a:chOff x="943141" y="975826"/>
              <a:chExt cx="475103" cy="95974"/>
            </a:xfrm>
          </p:grpSpPr>
          <p:pic>
            <p:nvPicPr>
              <p:cNvPr id="14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3141" y="975826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" name="그룹 1005"/>
            <p:cNvGrpSpPr/>
            <p:nvPr/>
          </p:nvGrpSpPr>
          <p:grpSpPr>
            <a:xfrm>
              <a:off x="943141" y="838132"/>
              <a:ext cx="475103" cy="95974"/>
              <a:chOff x="943141" y="838132"/>
              <a:chExt cx="475103" cy="95974"/>
            </a:xfrm>
          </p:grpSpPr>
          <p:pic>
            <p:nvPicPr>
              <p:cNvPr id="13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3141" y="838132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1" name="그룹 1006"/>
            <p:cNvGrpSpPr/>
            <p:nvPr/>
          </p:nvGrpSpPr>
          <p:grpSpPr>
            <a:xfrm>
              <a:off x="943141" y="1125223"/>
              <a:ext cx="475103" cy="95974"/>
              <a:chOff x="943141" y="1125223"/>
              <a:chExt cx="475103" cy="95974"/>
            </a:xfrm>
          </p:grpSpPr>
          <p:pic>
            <p:nvPicPr>
              <p:cNvPr id="12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3141" y="1125223"/>
                <a:ext cx="475103" cy="95974"/>
              </a:xfrm>
              <a:prstGeom prst="rect">
                <a:avLst/>
              </a:prstGeom>
            </p:spPr>
          </p:pic>
        </p:grpSp>
      </p:grpSp>
      <p:sp>
        <p:nvSpPr>
          <p:cNvPr id="15" name="TextBox 14"/>
          <p:cNvSpPr txBox="1"/>
          <p:nvPr/>
        </p:nvSpPr>
        <p:spPr>
          <a:xfrm>
            <a:off x="10317480" y="339998"/>
            <a:ext cx="1717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FDAAA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 </a:t>
            </a:r>
            <a:r>
              <a:rPr lang="ko-KR" altLang="en-US" sz="1600" dirty="0" smtClean="0">
                <a:solidFill>
                  <a:srgbClr val="FDAAA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앞으로의 계획</a:t>
            </a:r>
            <a:endParaRPr lang="ko-KR" altLang="en-US" sz="1600" dirty="0">
              <a:solidFill>
                <a:srgbClr val="FDAAA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56843" y="297654"/>
            <a:ext cx="2078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mtClean="0">
                <a:solidFill>
                  <a:srgbClr val="FDAAA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진행사항 및 계획</a:t>
            </a:r>
            <a:endParaRPr lang="ko-KR" altLang="en-US" sz="2000" dirty="0">
              <a:solidFill>
                <a:srgbClr val="FDAAA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880797" y="1422400"/>
            <a:ext cx="4625923" cy="111760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880797" y="3064353"/>
            <a:ext cx="4625923" cy="111760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880797" y="4706306"/>
            <a:ext cx="4625923" cy="111760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2" descr="React 정복기] React, Webpack, Babel (실전 리액트 프로그래밍) - 1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1" b="89635" l="11069" r="43457">
                        <a14:foregroundMark x1="27535" y1="54607" x2="27535" y2="546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015" t="14179" r="56216" b="10965"/>
          <a:stretch/>
        </p:blipFill>
        <p:spPr bwMode="auto">
          <a:xfrm>
            <a:off x="789036" y="988258"/>
            <a:ext cx="841363" cy="92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스프링 기초와 원리를 알아보자🌳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61750" y1="36918" x2="61750" y2="36918"/>
                        <a14:foregroundMark x1="62000" y1="24373" x2="62000" y2="24373"/>
                        <a14:foregroundMark x1="60500" y1="17921" x2="62000" y2="24014"/>
                        <a14:foregroundMark x1="21000" y1="70609" x2="21000" y2="70609"/>
                        <a14:foregroundMark x1="30750" y1="70609" x2="30750" y2="70609"/>
                        <a14:foregroundMark x1="46000" y1="70251" x2="46000" y2="70251"/>
                        <a14:foregroundMark x1="54750" y1="68817" x2="54750" y2="68817"/>
                        <a14:foregroundMark x1="54500" y1="59140" x2="54500" y2="59140"/>
                        <a14:foregroundMark x1="58000" y1="70251" x2="58000" y2="70251"/>
                        <a14:foregroundMark x1="73500" y1="68817" x2="73500" y2="68817"/>
                        <a14:foregroundMark x1="61750" y1="36559" x2="62750" y2="32258"/>
                        <a14:foregroundMark x1="56750" y1="32975" x2="58500" y2="29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07" y="2648714"/>
            <a:ext cx="1259745" cy="87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lh6.googleusercontent.com/W0Ih1SJ3-SMbYP73aGLrkexr1A1-QggMASgs3cu9O7bodC4F6OMwZe1Xi_-lgh4iMJcqs-LYMQ_WVQexVTROUuJ6RaOPl_35QAnXDNr1L4m1MQ9wzjWWxGCsnaMFo5niMBOf3N4y-YQA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00" b="100000" l="2600" r="100000">
                        <a14:backgroundMark x1="11000" y1="73200" x2="11000" y2="73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19" t="18813" r="19977" b="20355"/>
          <a:stretch/>
        </p:blipFill>
        <p:spPr bwMode="auto">
          <a:xfrm>
            <a:off x="1010627" y="4385734"/>
            <a:ext cx="619772" cy="64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195800" y="1743994"/>
            <a:ext cx="39345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smtClea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로그인 페이지 구현 완료</a:t>
            </a:r>
            <a:endParaRPr lang="ko-KR" altLang="en-US" sz="16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600" smtClea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React + Redux + TS </a:t>
            </a:r>
            <a:r>
              <a:rPr lang="ko-KR" altLang="en-US" sz="1600" smtClea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공부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14889" y="3366817"/>
            <a:ext cx="34963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스프링시큐리티를</a:t>
            </a:r>
            <a:r>
              <a:rPr lang="ko-KR" altLang="en-US" sz="16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적용하여 </a:t>
            </a:r>
            <a:endParaRPr lang="en-US" altLang="ko-KR" sz="1600" dirty="0" smtClean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</a:t>
            </a:r>
            <a:r>
              <a:rPr lang="ko-KR" altLang="en-US" sz="16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로그인 </a:t>
            </a:r>
            <a:r>
              <a:rPr lang="ko-KR" altLang="en-US" sz="1600" dirty="0" smtClea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85371" y="4977733"/>
            <a:ext cx="32167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관광지 및 음식점 정보 </a:t>
            </a:r>
            <a:r>
              <a:rPr lang="ko-KR" altLang="en-US" sz="16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크롤링</a:t>
            </a:r>
            <a:r>
              <a:rPr lang="ko-KR" altLang="en-US" sz="16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완료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dirty="0" err="1" smtClea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리뷰데이터</a:t>
            </a:r>
            <a:r>
              <a:rPr lang="ko-KR" altLang="en-US" sz="1600" dirty="0" smtClea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크롤링</a:t>
            </a:r>
            <a:r>
              <a:rPr lang="ko-KR" altLang="en-US" sz="16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진행중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67054" y="2988777"/>
            <a:ext cx="50329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앞서 보여준 기능들을 구현하는게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첫번째 목표 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 algn="ctr"/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)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호텔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레저의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정보도 제공하여 부산을 다양하게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교통정보조회를 통해 </a:t>
            </a:r>
            <a:r>
              <a:rPr lang="ko-KR" altLang="en-US" sz="16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여행경로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파악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943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AA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20547" y="509661"/>
            <a:ext cx="2375453" cy="9171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28761" y="558755"/>
            <a:ext cx="316735" cy="255377"/>
            <a:chOff x="943141" y="838132"/>
            <a:chExt cx="475103" cy="38306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43141" y="975826"/>
              <a:ext cx="475103" cy="95974"/>
              <a:chOff x="943141" y="975826"/>
              <a:chExt cx="475103" cy="9597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43141" y="975826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43141" y="838132"/>
              <a:ext cx="475103" cy="95974"/>
              <a:chOff x="943141" y="838132"/>
              <a:chExt cx="475103" cy="9597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43141" y="838132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43141" y="1125223"/>
              <a:ext cx="475103" cy="95974"/>
              <a:chOff x="943141" y="1125223"/>
              <a:chExt cx="475103" cy="9597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43141" y="1125223"/>
                <a:ext cx="475103" cy="95974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628761" y="6228342"/>
            <a:ext cx="1229298" cy="63983"/>
            <a:chOff x="943141" y="9342513"/>
            <a:chExt cx="1843947" cy="9597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3141" y="9342513"/>
              <a:ext cx="1843947" cy="9597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67916" y="499675"/>
            <a:ext cx="2113678" cy="92041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006141" y="714534"/>
            <a:ext cx="490700" cy="490700"/>
            <a:chOff x="9252030" y="3980989"/>
            <a:chExt cx="1695552" cy="16955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52030" y="3980989"/>
              <a:ext cx="1695552" cy="1695552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10317480" y="339998"/>
            <a:ext cx="1717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rgbClr val="0D6AB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강알리</a:t>
            </a:r>
            <a:r>
              <a:rPr lang="ko-KR" altLang="en-US" sz="1600" dirty="0" smtClean="0">
                <a:solidFill>
                  <a:srgbClr val="0D6AB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600" dirty="0" err="1" smtClean="0">
                <a:solidFill>
                  <a:srgbClr val="0D6AB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등킨드나쓰</a:t>
            </a:r>
            <a:endParaRPr lang="ko-KR" altLang="en-US" sz="1600" dirty="0">
              <a:solidFill>
                <a:srgbClr val="0D6AB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KakaoTalk_20220318_11064487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103324" y="1426839"/>
            <a:ext cx="8092801" cy="454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8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부산 바다의 정석, 해운대해수욕장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6" r="27387"/>
          <a:stretch/>
        </p:blipFill>
        <p:spPr bwMode="auto">
          <a:xfrm>
            <a:off x="5206433" y="0"/>
            <a:ext cx="7005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순서도: 수동 입력 28"/>
          <p:cNvSpPr/>
          <p:nvPr/>
        </p:nvSpPr>
        <p:spPr>
          <a:xfrm rot="5400000">
            <a:off x="-152400" y="152400"/>
            <a:ext cx="6858000" cy="6553200"/>
          </a:xfrm>
          <a:prstGeom prst="flowChartManualInput">
            <a:avLst/>
          </a:prstGeom>
          <a:solidFill>
            <a:srgbClr val="FFF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39168" y="624164"/>
            <a:ext cx="2508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Contents</a:t>
            </a:r>
            <a:endParaRPr lang="ko-KR" altLang="en-US" sz="4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84580" y="2057806"/>
            <a:ext cx="8915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dirty="0" smtClean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</a:t>
            </a:r>
            <a:endParaRPr lang="ko-KR" altLang="en-US" dirty="0">
              <a:solidFill>
                <a:srgbClr val="59595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50856" y="5055250"/>
            <a:ext cx="23114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dirty="0" smtClean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앞으로의 </a:t>
            </a:r>
            <a:r>
              <a:rPr lang="ko-KR" altLang="en-US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계획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76038" y="3056954"/>
            <a:ext cx="23114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dirty="0" smtClean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 </a:t>
            </a:r>
            <a:r>
              <a:rPr lang="ko-KR" altLang="en-US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기능 </a:t>
            </a:r>
            <a:r>
              <a:rPr lang="ko-KR" altLang="en-US" dirty="0" smtClean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소개</a:t>
            </a:r>
            <a:endParaRPr lang="ko-KR" altLang="en-US" dirty="0">
              <a:solidFill>
                <a:srgbClr val="59595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39168" y="4056102"/>
            <a:ext cx="17348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dirty="0" smtClean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가치 </a:t>
            </a:r>
            <a:r>
              <a:rPr lang="ko-KR" altLang="en-US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</a:t>
            </a:r>
            <a:r>
              <a:rPr lang="ko-KR" altLang="en-US" dirty="0" smtClean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실용성</a:t>
            </a:r>
            <a:endParaRPr lang="ko-KR" altLang="en-US" dirty="0">
              <a:solidFill>
                <a:srgbClr val="59595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642620" y="2057806"/>
            <a:ext cx="369332" cy="369332"/>
          </a:xfrm>
          <a:prstGeom prst="ellipse">
            <a:avLst/>
          </a:prstGeom>
          <a:solidFill>
            <a:srgbClr val="007BD0"/>
          </a:solidFill>
          <a:ln>
            <a:solidFill>
              <a:srgbClr val="007B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642620" y="3059668"/>
            <a:ext cx="369332" cy="369332"/>
          </a:xfrm>
          <a:prstGeom prst="ellipse">
            <a:avLst/>
          </a:prstGeom>
          <a:solidFill>
            <a:srgbClr val="007BD0"/>
          </a:solidFill>
          <a:ln>
            <a:solidFill>
              <a:srgbClr val="007B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42620" y="4061530"/>
            <a:ext cx="369332" cy="369332"/>
          </a:xfrm>
          <a:prstGeom prst="ellipse">
            <a:avLst/>
          </a:prstGeom>
          <a:solidFill>
            <a:srgbClr val="007BD0"/>
          </a:solidFill>
          <a:ln>
            <a:solidFill>
              <a:srgbClr val="007B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42620" y="5060678"/>
            <a:ext cx="369332" cy="369332"/>
          </a:xfrm>
          <a:prstGeom prst="ellipse">
            <a:avLst/>
          </a:prstGeom>
          <a:solidFill>
            <a:srgbClr val="007BD0"/>
          </a:solidFill>
          <a:ln>
            <a:solidFill>
              <a:srgbClr val="007B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817880" y="0"/>
            <a:ext cx="7620" cy="6858000"/>
          </a:xfrm>
          <a:prstGeom prst="line">
            <a:avLst/>
          </a:prstGeom>
          <a:ln w="19050">
            <a:solidFill>
              <a:srgbClr val="007B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95765" y="2060520"/>
            <a:ext cx="4518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95765" y="3058311"/>
            <a:ext cx="4518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95765" y="4047618"/>
            <a:ext cx="4518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95765" y="5067142"/>
            <a:ext cx="4518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384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-1699847" y="-2277367"/>
            <a:ext cx="12004431" cy="14126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ko-KR" altLang="ko-KR" sz="90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ko-KR" altLang="ko-KR" sz="18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4" name="그룹 1007"/>
          <p:cNvGrpSpPr/>
          <p:nvPr/>
        </p:nvGrpSpPr>
        <p:grpSpPr>
          <a:xfrm>
            <a:off x="482818" y="6258048"/>
            <a:ext cx="1864142" cy="75237"/>
            <a:chOff x="943141" y="9342513"/>
            <a:chExt cx="1843947" cy="9597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141" y="9342513"/>
              <a:ext cx="1843947" cy="95974"/>
            </a:xfrm>
            <a:prstGeom prst="rect">
              <a:avLst/>
            </a:prstGeom>
          </p:spPr>
        </p:pic>
      </p:grpSp>
      <p:grpSp>
        <p:nvGrpSpPr>
          <p:cNvPr id="26" name="그룹 1003"/>
          <p:cNvGrpSpPr/>
          <p:nvPr/>
        </p:nvGrpSpPr>
        <p:grpSpPr>
          <a:xfrm>
            <a:off x="482818" y="376883"/>
            <a:ext cx="397979" cy="320882"/>
            <a:chOff x="943141" y="838132"/>
            <a:chExt cx="475103" cy="383066"/>
          </a:xfrm>
        </p:grpSpPr>
        <p:grpSp>
          <p:nvGrpSpPr>
            <p:cNvPr id="27" name="그룹 1004"/>
            <p:cNvGrpSpPr/>
            <p:nvPr/>
          </p:nvGrpSpPr>
          <p:grpSpPr>
            <a:xfrm>
              <a:off x="943141" y="975826"/>
              <a:ext cx="475103" cy="95974"/>
              <a:chOff x="943141" y="975826"/>
              <a:chExt cx="475103" cy="95974"/>
            </a:xfrm>
          </p:grpSpPr>
          <p:pic>
            <p:nvPicPr>
              <p:cNvPr id="32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3141" y="975826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28" name="그룹 1005"/>
            <p:cNvGrpSpPr/>
            <p:nvPr/>
          </p:nvGrpSpPr>
          <p:grpSpPr>
            <a:xfrm>
              <a:off x="943141" y="838132"/>
              <a:ext cx="475103" cy="95974"/>
              <a:chOff x="943141" y="838132"/>
              <a:chExt cx="475103" cy="95974"/>
            </a:xfrm>
          </p:grpSpPr>
          <p:pic>
            <p:nvPicPr>
              <p:cNvPr id="31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3141" y="838132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29" name="그룹 1006"/>
            <p:cNvGrpSpPr/>
            <p:nvPr/>
          </p:nvGrpSpPr>
          <p:grpSpPr>
            <a:xfrm>
              <a:off x="943141" y="1125223"/>
              <a:ext cx="475103" cy="95974"/>
              <a:chOff x="943141" y="1125223"/>
              <a:chExt cx="475103" cy="95974"/>
            </a:xfrm>
          </p:grpSpPr>
          <p:pic>
            <p:nvPicPr>
              <p:cNvPr id="30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3141" y="1125223"/>
                <a:ext cx="475103" cy="95974"/>
              </a:xfrm>
              <a:prstGeom prst="rect">
                <a:avLst/>
              </a:prstGeom>
            </p:spPr>
          </p:pic>
        </p:grpSp>
      </p:grpSp>
      <p:sp>
        <p:nvSpPr>
          <p:cNvPr id="33" name="TextBox 32"/>
          <p:cNvSpPr txBox="1"/>
          <p:nvPr/>
        </p:nvSpPr>
        <p:spPr>
          <a:xfrm>
            <a:off x="10633783" y="339998"/>
            <a:ext cx="1400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FDAAA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sz="1600" dirty="0" smtClean="0">
                <a:solidFill>
                  <a:srgbClr val="FDAAA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기획</a:t>
            </a:r>
            <a:endParaRPr lang="ko-KR" altLang="en-US" sz="1600" dirty="0">
              <a:solidFill>
                <a:srgbClr val="FDAAA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026" name="Picture 2" descr="https://lh6.googleusercontent.com/4QwNkYBuprqmhR6kz1rFwXh6s86a3HVm8GzRpHqiL8DlivRsQZe7iIVzmZFeFZ1KUJbM9USnoXlBuyf1eVKfT__P-lA4Ml10e94npFIUIFLyH-7jehfyj9-O_NnN9T2kY5kpt9cPAOH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07" y="1939386"/>
            <a:ext cx="5071584" cy="291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hTC8IsYHEyQZmJ4lZimmtvxu2hH92BhhJyyRp6h5y6NRCD3BK1iXy5yBjIgS5wzzicHBx8SiMhiCjL2qi1hpn9LcXOP2BvdQjueelB3878bP4YwTFY2xcnyei1BJwiM9yJVm111Bu4u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231" y="1708190"/>
            <a:ext cx="4664968" cy="317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554402" y="309220"/>
            <a:ext cx="1400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FDAAA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사전 조사</a:t>
            </a:r>
            <a:endParaRPr lang="ko-KR" altLang="en-US" sz="2000" dirty="0">
              <a:solidFill>
                <a:srgbClr val="FDAAA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49302" y="5254214"/>
            <a:ext cx="4905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 이후 부산 관광 수요 회복 및 </a:t>
            </a:r>
            <a:endParaRPr lang="en-US" altLang="ko-KR" dirty="0" smtClean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 smtClea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앞으로의 예상 </a:t>
            </a:r>
            <a:r>
              <a:rPr lang="ko-KR" altLang="en-US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증가 추세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669231" y="5254214"/>
            <a:ext cx="45221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부산 여행을 </a:t>
            </a:r>
            <a:r>
              <a:rPr lang="ko-KR" altLang="en-US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하기위해</a:t>
            </a:r>
            <a:r>
              <a:rPr lang="ko-KR" altLang="en-US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맛집과 관광지 검색이 </a:t>
            </a:r>
            <a:r>
              <a:rPr lang="ko-KR" altLang="en-US" dirty="0">
                <a:solidFill>
                  <a:srgbClr val="373A3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多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085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-1699847" y="-2277367"/>
            <a:ext cx="12004431" cy="14126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ko-KR" altLang="ko-KR" sz="90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ko-KR" altLang="ko-KR" sz="18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6" name="Picture 4" descr="https://lh6.googleusercontent.com/lRrvNwEf86HFSaOi7h-Z7nSBUM8ZgcDJWZwGqwTZrEGvK4cm23l5xAu13jvNQgwMsqmrkFzAJKvgO0SCcPhwKY53Br1TGzgiy9ydtUI_lHeeDxeA1ntR8BUyoN0N_oLWq34ZbjnXbeH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10" r="5778"/>
          <a:stretch/>
        </p:blipFill>
        <p:spPr bwMode="auto">
          <a:xfrm>
            <a:off x="1192502" y="1551628"/>
            <a:ext cx="3751052" cy="4148546"/>
          </a:xfrm>
          <a:prstGeom prst="roundRect">
            <a:avLst>
              <a:gd name="adj" fmla="val 854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https://lh3.googleusercontent.com/LzRZpEq7mASKERxaQVtboKIWvAN0K_1O2FhwlHi0TEdoPVZ_gSIAKn7fWDrB1OrCQXJ4UALvxxCH4hiTHxOK2DxWG_iq81Ra92423btdWG1ir8QYwMqGuTAgQJAeGyCGkske1uWbOvSD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49" b="28724"/>
          <a:stretch/>
        </p:blipFill>
        <p:spPr bwMode="auto">
          <a:xfrm>
            <a:off x="3550662" y="1139189"/>
            <a:ext cx="2189280" cy="1440181"/>
          </a:xfrm>
          <a:prstGeom prst="ellipse">
            <a:avLst/>
          </a:prstGeom>
          <a:noFill/>
          <a:effectLst>
            <a:softEdge rad="203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483252" y="1709992"/>
            <a:ext cx="5200748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이름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XX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나이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26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창원 거주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MBTI : ISFP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부산을 잘 모르지만 여자친구를 위해 코스를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짜야하는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김모군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좋아하는 것 없음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계획이 뭐죠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54402" y="309220"/>
            <a:ext cx="1400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FDAAA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페르소나</a:t>
            </a:r>
            <a:endParaRPr lang="ko-KR" altLang="en-US" sz="2000" dirty="0">
              <a:solidFill>
                <a:srgbClr val="FDAAA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4" name="그룹 1007"/>
          <p:cNvGrpSpPr/>
          <p:nvPr/>
        </p:nvGrpSpPr>
        <p:grpSpPr>
          <a:xfrm>
            <a:off x="482818" y="6258048"/>
            <a:ext cx="1864142" cy="75237"/>
            <a:chOff x="943141" y="9342513"/>
            <a:chExt cx="1843947" cy="9597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141" y="9342513"/>
              <a:ext cx="1843947" cy="95974"/>
            </a:xfrm>
            <a:prstGeom prst="rect">
              <a:avLst/>
            </a:prstGeom>
          </p:spPr>
        </p:pic>
      </p:grpSp>
      <p:grpSp>
        <p:nvGrpSpPr>
          <p:cNvPr id="26" name="그룹 1003"/>
          <p:cNvGrpSpPr/>
          <p:nvPr/>
        </p:nvGrpSpPr>
        <p:grpSpPr>
          <a:xfrm>
            <a:off x="482818" y="376883"/>
            <a:ext cx="397979" cy="320882"/>
            <a:chOff x="943141" y="838132"/>
            <a:chExt cx="475103" cy="383066"/>
          </a:xfrm>
        </p:grpSpPr>
        <p:grpSp>
          <p:nvGrpSpPr>
            <p:cNvPr id="27" name="그룹 1004"/>
            <p:cNvGrpSpPr/>
            <p:nvPr/>
          </p:nvGrpSpPr>
          <p:grpSpPr>
            <a:xfrm>
              <a:off x="943141" y="975826"/>
              <a:ext cx="475103" cy="95974"/>
              <a:chOff x="943141" y="975826"/>
              <a:chExt cx="475103" cy="95974"/>
            </a:xfrm>
          </p:grpSpPr>
          <p:pic>
            <p:nvPicPr>
              <p:cNvPr id="32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43141" y="975826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28" name="그룹 1005"/>
            <p:cNvGrpSpPr/>
            <p:nvPr/>
          </p:nvGrpSpPr>
          <p:grpSpPr>
            <a:xfrm>
              <a:off x="943141" y="838132"/>
              <a:ext cx="475103" cy="95974"/>
              <a:chOff x="943141" y="838132"/>
              <a:chExt cx="475103" cy="95974"/>
            </a:xfrm>
          </p:grpSpPr>
          <p:pic>
            <p:nvPicPr>
              <p:cNvPr id="31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43141" y="838132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29" name="그룹 1006"/>
            <p:cNvGrpSpPr/>
            <p:nvPr/>
          </p:nvGrpSpPr>
          <p:grpSpPr>
            <a:xfrm>
              <a:off x="943141" y="1125223"/>
              <a:ext cx="475103" cy="95974"/>
              <a:chOff x="943141" y="1125223"/>
              <a:chExt cx="475103" cy="95974"/>
            </a:xfrm>
          </p:grpSpPr>
          <p:pic>
            <p:nvPicPr>
              <p:cNvPr id="30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43141" y="1125223"/>
                <a:ext cx="475103" cy="95974"/>
              </a:xfrm>
              <a:prstGeom prst="rect">
                <a:avLst/>
              </a:prstGeom>
            </p:spPr>
          </p:pic>
        </p:grpSp>
      </p:grpSp>
      <p:sp>
        <p:nvSpPr>
          <p:cNvPr id="33" name="TextBox 32"/>
          <p:cNvSpPr txBox="1"/>
          <p:nvPr/>
        </p:nvSpPr>
        <p:spPr>
          <a:xfrm>
            <a:off x="10633783" y="339998"/>
            <a:ext cx="1400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FDAAA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sz="1600" dirty="0" smtClean="0">
                <a:solidFill>
                  <a:srgbClr val="FDAAA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기획</a:t>
            </a:r>
            <a:endParaRPr lang="ko-KR" altLang="en-US" sz="1600" dirty="0">
              <a:solidFill>
                <a:srgbClr val="FDAAA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15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54402" y="309220"/>
            <a:ext cx="1400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FDAAA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페르소나</a:t>
            </a:r>
            <a:endParaRPr lang="ko-KR" altLang="en-US" sz="2000" dirty="0">
              <a:solidFill>
                <a:srgbClr val="FDAAA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6" name="그룹 1007"/>
          <p:cNvGrpSpPr/>
          <p:nvPr/>
        </p:nvGrpSpPr>
        <p:grpSpPr>
          <a:xfrm>
            <a:off x="482818" y="6258048"/>
            <a:ext cx="1864142" cy="75237"/>
            <a:chOff x="943141" y="9342513"/>
            <a:chExt cx="1843947" cy="95974"/>
          </a:xfrm>
        </p:grpSpPr>
        <p:pic>
          <p:nvPicPr>
            <p:cNvPr id="7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141" y="9342513"/>
              <a:ext cx="1843947" cy="95974"/>
            </a:xfrm>
            <a:prstGeom prst="rect">
              <a:avLst/>
            </a:prstGeom>
          </p:spPr>
        </p:pic>
      </p:grpSp>
      <p:grpSp>
        <p:nvGrpSpPr>
          <p:cNvPr id="8" name="그룹 1003"/>
          <p:cNvGrpSpPr/>
          <p:nvPr/>
        </p:nvGrpSpPr>
        <p:grpSpPr>
          <a:xfrm>
            <a:off x="482818" y="376883"/>
            <a:ext cx="397979" cy="320882"/>
            <a:chOff x="943141" y="838132"/>
            <a:chExt cx="475103" cy="383066"/>
          </a:xfrm>
        </p:grpSpPr>
        <p:grpSp>
          <p:nvGrpSpPr>
            <p:cNvPr id="9" name="그룹 1004"/>
            <p:cNvGrpSpPr/>
            <p:nvPr/>
          </p:nvGrpSpPr>
          <p:grpSpPr>
            <a:xfrm>
              <a:off x="943141" y="975826"/>
              <a:ext cx="475103" cy="95974"/>
              <a:chOff x="943141" y="975826"/>
              <a:chExt cx="475103" cy="95974"/>
            </a:xfrm>
          </p:grpSpPr>
          <p:pic>
            <p:nvPicPr>
              <p:cNvPr id="14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3141" y="975826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" name="그룹 1005"/>
            <p:cNvGrpSpPr/>
            <p:nvPr/>
          </p:nvGrpSpPr>
          <p:grpSpPr>
            <a:xfrm>
              <a:off x="943141" y="838132"/>
              <a:ext cx="475103" cy="95974"/>
              <a:chOff x="943141" y="838132"/>
              <a:chExt cx="475103" cy="95974"/>
            </a:xfrm>
          </p:grpSpPr>
          <p:pic>
            <p:nvPicPr>
              <p:cNvPr id="13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3141" y="838132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1" name="그룹 1006"/>
            <p:cNvGrpSpPr/>
            <p:nvPr/>
          </p:nvGrpSpPr>
          <p:grpSpPr>
            <a:xfrm>
              <a:off x="943141" y="1125223"/>
              <a:ext cx="475103" cy="95974"/>
              <a:chOff x="943141" y="1125223"/>
              <a:chExt cx="475103" cy="95974"/>
            </a:xfrm>
          </p:grpSpPr>
          <p:pic>
            <p:nvPicPr>
              <p:cNvPr id="12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3141" y="1125223"/>
                <a:ext cx="475103" cy="95974"/>
              </a:xfrm>
              <a:prstGeom prst="rect">
                <a:avLst/>
              </a:prstGeom>
            </p:spPr>
          </p:pic>
        </p:grpSp>
      </p:grpSp>
      <p:sp>
        <p:nvSpPr>
          <p:cNvPr id="15" name="TextBox 14"/>
          <p:cNvSpPr txBox="1"/>
          <p:nvPr/>
        </p:nvSpPr>
        <p:spPr>
          <a:xfrm>
            <a:off x="10633783" y="339998"/>
            <a:ext cx="1400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FDAAA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sz="1600" dirty="0" smtClean="0">
                <a:solidFill>
                  <a:srgbClr val="FDAAA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기획</a:t>
            </a:r>
            <a:endParaRPr lang="ko-KR" altLang="en-US" sz="1600" dirty="0">
              <a:solidFill>
                <a:srgbClr val="FDAAA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0242" name="Picture 2" descr="https://cdn.discordapp.com/attachments/944118010766045235/953896393980903494/unknown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21" r="705" b="24195"/>
          <a:stretch/>
        </p:blipFill>
        <p:spPr bwMode="auto">
          <a:xfrm>
            <a:off x="2661425" y="1075238"/>
            <a:ext cx="2835687" cy="2604152"/>
          </a:xfrm>
          <a:prstGeom prst="roundRect">
            <a:avLst>
              <a:gd name="adj" fmla="val 9365"/>
            </a:avLst>
          </a:prstGeom>
          <a:noFill/>
          <a:effectLst>
            <a:softEdge rad="330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3.googleusercontent.com/5JXe8m4rZn4IaqltEpnRZfNh-I1vwJTdA9LgXGjtEZmS2B8B1ZdBm6wC_Oln8IxZ60imMr9gZHVdZvw1aUSOYix95bVqWHE_SX43sPI8sa-GU4zMLpcTrIOFXN5cQa4nqYdxRw9-eNMj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72496">
            <a:off x="351513" y="2671318"/>
            <a:ext cx="2458085" cy="219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495952" y="2090767"/>
            <a:ext cx="5200748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이름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XX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나이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27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직업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육군 일병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부산 거주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최전방에 위치한 술을 좋아하는 강씨 병장에게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부산여행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풀코스로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대접하기로 해서 계획을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짜야함</a:t>
            </a:r>
            <a:endParaRPr lang="ko-KR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8" name="Picture 4" descr="https://lh4.googleusercontent.com/ghj8n1CB8yjE386QxJzxADqf367w38I4zYM7uuy-XNXoHO35wF-Fp3Ip9_6vBOMAv7GeQW6rzfSrbBYklXJAqrKfKjvsl-3O108GXquymav3TNyjSiMhwbiRB7atMCrQD2n01-ZEg9L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096" y="1928589"/>
            <a:ext cx="3325177" cy="332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78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95584" y="309220"/>
            <a:ext cx="1400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FDAAA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경쟁사</a:t>
            </a:r>
            <a:endParaRPr lang="ko-KR" altLang="en-US" sz="2000" dirty="0">
              <a:solidFill>
                <a:srgbClr val="FDAAA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6" name="그룹 1007"/>
          <p:cNvGrpSpPr/>
          <p:nvPr/>
        </p:nvGrpSpPr>
        <p:grpSpPr>
          <a:xfrm>
            <a:off x="482818" y="6258048"/>
            <a:ext cx="1864142" cy="75237"/>
            <a:chOff x="943141" y="9342513"/>
            <a:chExt cx="1843947" cy="95974"/>
          </a:xfrm>
        </p:grpSpPr>
        <p:pic>
          <p:nvPicPr>
            <p:cNvPr id="7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141" y="9342513"/>
              <a:ext cx="1843947" cy="95974"/>
            </a:xfrm>
            <a:prstGeom prst="rect">
              <a:avLst/>
            </a:prstGeom>
          </p:spPr>
        </p:pic>
      </p:grpSp>
      <p:grpSp>
        <p:nvGrpSpPr>
          <p:cNvPr id="8" name="그룹 1003"/>
          <p:cNvGrpSpPr/>
          <p:nvPr/>
        </p:nvGrpSpPr>
        <p:grpSpPr>
          <a:xfrm>
            <a:off x="482818" y="376883"/>
            <a:ext cx="397979" cy="320882"/>
            <a:chOff x="943141" y="838132"/>
            <a:chExt cx="475103" cy="383066"/>
          </a:xfrm>
        </p:grpSpPr>
        <p:grpSp>
          <p:nvGrpSpPr>
            <p:cNvPr id="9" name="그룹 1004"/>
            <p:cNvGrpSpPr/>
            <p:nvPr/>
          </p:nvGrpSpPr>
          <p:grpSpPr>
            <a:xfrm>
              <a:off x="943141" y="975826"/>
              <a:ext cx="475103" cy="95974"/>
              <a:chOff x="943141" y="975826"/>
              <a:chExt cx="475103" cy="95974"/>
            </a:xfrm>
          </p:grpSpPr>
          <p:pic>
            <p:nvPicPr>
              <p:cNvPr id="14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3141" y="975826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" name="그룹 1005"/>
            <p:cNvGrpSpPr/>
            <p:nvPr/>
          </p:nvGrpSpPr>
          <p:grpSpPr>
            <a:xfrm>
              <a:off x="943141" y="838132"/>
              <a:ext cx="475103" cy="95974"/>
              <a:chOff x="943141" y="838132"/>
              <a:chExt cx="475103" cy="95974"/>
            </a:xfrm>
          </p:grpSpPr>
          <p:pic>
            <p:nvPicPr>
              <p:cNvPr id="13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3141" y="838132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1" name="그룹 1006"/>
            <p:cNvGrpSpPr/>
            <p:nvPr/>
          </p:nvGrpSpPr>
          <p:grpSpPr>
            <a:xfrm>
              <a:off x="943141" y="1125223"/>
              <a:ext cx="475103" cy="95974"/>
              <a:chOff x="943141" y="1125223"/>
              <a:chExt cx="475103" cy="95974"/>
            </a:xfrm>
          </p:grpSpPr>
          <p:pic>
            <p:nvPicPr>
              <p:cNvPr id="12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3141" y="1125223"/>
                <a:ext cx="475103" cy="95974"/>
              </a:xfrm>
              <a:prstGeom prst="rect">
                <a:avLst/>
              </a:prstGeom>
            </p:spPr>
          </p:pic>
        </p:grpSp>
      </p:grpSp>
      <p:sp>
        <p:nvSpPr>
          <p:cNvPr id="15" name="TextBox 14"/>
          <p:cNvSpPr txBox="1"/>
          <p:nvPr/>
        </p:nvSpPr>
        <p:spPr>
          <a:xfrm>
            <a:off x="10633783" y="339998"/>
            <a:ext cx="1400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FDAAA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sz="1600" dirty="0" smtClean="0">
                <a:solidFill>
                  <a:srgbClr val="FDAAA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기획</a:t>
            </a:r>
            <a:endParaRPr lang="ko-KR" altLang="en-US" sz="1600" dirty="0">
              <a:solidFill>
                <a:srgbClr val="FDAAA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018" y="1934373"/>
            <a:ext cx="4844324" cy="3516086"/>
          </a:xfrm>
          <a:prstGeom prst="rect">
            <a:avLst/>
          </a:prstGeom>
        </p:spPr>
      </p:pic>
      <p:pic>
        <p:nvPicPr>
          <p:cNvPr id="2050" name="Picture 2" descr="스투비플래너(스투비플래너) 기업, 채용, 투자, 뉴스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59" y="1463226"/>
            <a:ext cx="959454" cy="81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024683" y="1105243"/>
            <a:ext cx="2059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스투비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플래너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212123" y="1105243"/>
            <a:ext cx="2059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마이로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7738" y="1976500"/>
            <a:ext cx="4844324" cy="3473959"/>
          </a:xfrm>
          <a:prstGeom prst="rect">
            <a:avLst/>
          </a:prstGeom>
        </p:spPr>
      </p:pic>
      <p:pic>
        <p:nvPicPr>
          <p:cNvPr id="2054" name="Picture 6" descr="마이로 - 여행 일정 만들기 - Google Play 앱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876" y="1627273"/>
            <a:ext cx="872087" cy="87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0" y="2803301"/>
            <a:ext cx="12192000" cy="2446020"/>
            <a:chOff x="0" y="2803301"/>
            <a:chExt cx="12192000" cy="2446020"/>
          </a:xfrm>
        </p:grpSpPr>
        <p:sp>
          <p:nvSpPr>
            <p:cNvPr id="16" name="직사각형 15"/>
            <p:cNvSpPr/>
            <p:nvPr/>
          </p:nvSpPr>
          <p:spPr>
            <a:xfrm>
              <a:off x="0" y="2803301"/>
              <a:ext cx="12192000" cy="2446020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56106" y="3841645"/>
              <a:ext cx="28913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✔ 해외만 </a:t>
              </a:r>
              <a:r>
                <a:rPr lang="ko-KR" altLang="en-US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플래너</a:t>
              </a:r>
              <a:r>
                <a:rPr lang="ko-KR" altLang="en-US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작성 가능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102919" y="3486800"/>
              <a:ext cx="443597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✔ </a:t>
              </a:r>
              <a:r>
                <a:rPr lang="ko-KR" altLang="en-US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개인 취향을 반영한 </a:t>
              </a:r>
              <a:r>
                <a:rPr lang="ko-KR" altLang="en-US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장소추천이</a:t>
              </a:r>
              <a:r>
                <a:rPr lang="ko-KR" altLang="en-US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없음</a:t>
              </a:r>
              <a:endPara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✔ </a:t>
              </a:r>
              <a:r>
                <a:rPr lang="ko-KR" altLang="en-US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커스텀</a:t>
              </a:r>
              <a:r>
                <a:rPr lang="ko-KR" altLang="en-US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장소 등록 불가능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541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7"/>
          <p:cNvGrpSpPr/>
          <p:nvPr/>
        </p:nvGrpSpPr>
        <p:grpSpPr>
          <a:xfrm>
            <a:off x="482818" y="6258048"/>
            <a:ext cx="1864142" cy="75237"/>
            <a:chOff x="943141" y="9342513"/>
            <a:chExt cx="1843947" cy="95974"/>
          </a:xfrm>
        </p:grpSpPr>
        <p:pic>
          <p:nvPicPr>
            <p:cNvPr id="7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141" y="9342513"/>
              <a:ext cx="1843947" cy="95974"/>
            </a:xfrm>
            <a:prstGeom prst="rect">
              <a:avLst/>
            </a:prstGeom>
          </p:spPr>
        </p:pic>
      </p:grpSp>
      <p:grpSp>
        <p:nvGrpSpPr>
          <p:cNvPr id="8" name="그룹 1003"/>
          <p:cNvGrpSpPr/>
          <p:nvPr/>
        </p:nvGrpSpPr>
        <p:grpSpPr>
          <a:xfrm>
            <a:off x="482818" y="376883"/>
            <a:ext cx="397979" cy="320882"/>
            <a:chOff x="943141" y="838132"/>
            <a:chExt cx="475103" cy="383066"/>
          </a:xfrm>
        </p:grpSpPr>
        <p:grpSp>
          <p:nvGrpSpPr>
            <p:cNvPr id="9" name="그룹 1004"/>
            <p:cNvGrpSpPr/>
            <p:nvPr/>
          </p:nvGrpSpPr>
          <p:grpSpPr>
            <a:xfrm>
              <a:off x="943141" y="975826"/>
              <a:ext cx="475103" cy="95974"/>
              <a:chOff x="943141" y="975826"/>
              <a:chExt cx="475103" cy="95974"/>
            </a:xfrm>
          </p:grpSpPr>
          <p:pic>
            <p:nvPicPr>
              <p:cNvPr id="14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3141" y="975826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" name="그룹 1005"/>
            <p:cNvGrpSpPr/>
            <p:nvPr/>
          </p:nvGrpSpPr>
          <p:grpSpPr>
            <a:xfrm>
              <a:off x="943141" y="838132"/>
              <a:ext cx="475103" cy="95974"/>
              <a:chOff x="943141" y="838132"/>
              <a:chExt cx="475103" cy="95974"/>
            </a:xfrm>
          </p:grpSpPr>
          <p:pic>
            <p:nvPicPr>
              <p:cNvPr id="13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3141" y="838132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1" name="그룹 1006"/>
            <p:cNvGrpSpPr/>
            <p:nvPr/>
          </p:nvGrpSpPr>
          <p:grpSpPr>
            <a:xfrm>
              <a:off x="943141" y="1125223"/>
              <a:ext cx="475103" cy="95974"/>
              <a:chOff x="943141" y="1125223"/>
              <a:chExt cx="475103" cy="95974"/>
            </a:xfrm>
          </p:grpSpPr>
          <p:pic>
            <p:nvPicPr>
              <p:cNvPr id="12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3141" y="1125223"/>
                <a:ext cx="475103" cy="95974"/>
              </a:xfrm>
              <a:prstGeom prst="rect">
                <a:avLst/>
              </a:prstGeom>
            </p:spPr>
          </p:pic>
        </p:grpSp>
      </p:grpSp>
      <p:sp>
        <p:nvSpPr>
          <p:cNvPr id="15" name="TextBox 14"/>
          <p:cNvSpPr txBox="1"/>
          <p:nvPr/>
        </p:nvSpPr>
        <p:spPr>
          <a:xfrm>
            <a:off x="10633783" y="339998"/>
            <a:ext cx="1400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FDAAA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sz="1600" dirty="0" smtClean="0">
                <a:solidFill>
                  <a:srgbClr val="FDAAA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기획</a:t>
            </a:r>
            <a:endParaRPr lang="ko-KR" altLang="en-US" sz="1600" dirty="0">
              <a:solidFill>
                <a:srgbClr val="FDAAA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33087" y="2480717"/>
            <a:ext cx="65258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이상의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독박플랜은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없다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나만의 장소 등록을 하고싶다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나의 취향을 반영해서 알아서 추천해 줬으면 좋겠다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여행 플랜을 쉽게 짜고 싶다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362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7"/>
          <p:cNvGrpSpPr/>
          <p:nvPr/>
        </p:nvGrpSpPr>
        <p:grpSpPr>
          <a:xfrm>
            <a:off x="482818" y="6258048"/>
            <a:ext cx="1864142" cy="75237"/>
            <a:chOff x="943141" y="9342513"/>
            <a:chExt cx="1843947" cy="95974"/>
          </a:xfrm>
        </p:grpSpPr>
        <p:pic>
          <p:nvPicPr>
            <p:cNvPr id="7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141" y="9342513"/>
              <a:ext cx="1843947" cy="95974"/>
            </a:xfrm>
            <a:prstGeom prst="rect">
              <a:avLst/>
            </a:prstGeom>
          </p:spPr>
        </p:pic>
      </p:grpSp>
      <p:grpSp>
        <p:nvGrpSpPr>
          <p:cNvPr id="8" name="그룹 1003"/>
          <p:cNvGrpSpPr/>
          <p:nvPr/>
        </p:nvGrpSpPr>
        <p:grpSpPr>
          <a:xfrm>
            <a:off x="482818" y="376883"/>
            <a:ext cx="397979" cy="320882"/>
            <a:chOff x="943141" y="838132"/>
            <a:chExt cx="475103" cy="383066"/>
          </a:xfrm>
        </p:grpSpPr>
        <p:grpSp>
          <p:nvGrpSpPr>
            <p:cNvPr id="9" name="그룹 1004"/>
            <p:cNvGrpSpPr/>
            <p:nvPr/>
          </p:nvGrpSpPr>
          <p:grpSpPr>
            <a:xfrm>
              <a:off x="943141" y="975826"/>
              <a:ext cx="475103" cy="95974"/>
              <a:chOff x="943141" y="975826"/>
              <a:chExt cx="475103" cy="95974"/>
            </a:xfrm>
          </p:grpSpPr>
          <p:pic>
            <p:nvPicPr>
              <p:cNvPr id="14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3141" y="975826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" name="그룹 1005"/>
            <p:cNvGrpSpPr/>
            <p:nvPr/>
          </p:nvGrpSpPr>
          <p:grpSpPr>
            <a:xfrm>
              <a:off x="943141" y="838132"/>
              <a:ext cx="475103" cy="95974"/>
              <a:chOff x="943141" y="838132"/>
              <a:chExt cx="475103" cy="95974"/>
            </a:xfrm>
          </p:grpSpPr>
          <p:pic>
            <p:nvPicPr>
              <p:cNvPr id="13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3141" y="838132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1" name="그룹 1006"/>
            <p:cNvGrpSpPr/>
            <p:nvPr/>
          </p:nvGrpSpPr>
          <p:grpSpPr>
            <a:xfrm>
              <a:off x="943141" y="1125223"/>
              <a:ext cx="475103" cy="95974"/>
              <a:chOff x="943141" y="1125223"/>
              <a:chExt cx="475103" cy="95974"/>
            </a:xfrm>
          </p:grpSpPr>
          <p:pic>
            <p:nvPicPr>
              <p:cNvPr id="12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3141" y="1125223"/>
                <a:ext cx="475103" cy="95974"/>
              </a:xfrm>
              <a:prstGeom prst="rect">
                <a:avLst/>
              </a:prstGeom>
            </p:spPr>
          </p:pic>
        </p:grpSp>
      </p:grpSp>
      <p:sp>
        <p:nvSpPr>
          <p:cNvPr id="15" name="TextBox 14"/>
          <p:cNvSpPr txBox="1"/>
          <p:nvPr/>
        </p:nvSpPr>
        <p:spPr>
          <a:xfrm>
            <a:off x="10633783" y="339998"/>
            <a:ext cx="1400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FDAAA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sz="1600" dirty="0" smtClean="0">
                <a:solidFill>
                  <a:srgbClr val="FDAAA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기획</a:t>
            </a:r>
            <a:endParaRPr lang="ko-KR" altLang="en-US" sz="1600" dirty="0">
              <a:solidFill>
                <a:srgbClr val="FDAAA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432" y="1079842"/>
            <a:ext cx="7701135" cy="49628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97195">
            <a:off x="9424526" y="720915"/>
            <a:ext cx="1718916" cy="1708684"/>
          </a:xfrm>
          <a:prstGeom prst="rect">
            <a:avLst/>
          </a:prstGeom>
        </p:spPr>
      </p:pic>
      <p:sp>
        <p:nvSpPr>
          <p:cNvPr id="16" name="제목 1"/>
          <p:cNvSpPr txBox="1">
            <a:spLocks/>
          </p:cNvSpPr>
          <p:nvPr/>
        </p:nvSpPr>
        <p:spPr>
          <a:xfrm>
            <a:off x="3481276" y="546241"/>
            <a:ext cx="5229448" cy="9608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800" dirty="0" smtClean="0">
                <a:latin typeface="Thirthy" pitchFamily="2" charset="0"/>
              </a:rPr>
              <a:t>Busan Full Course</a:t>
            </a:r>
            <a:endParaRPr lang="ko-KR" altLang="en-US" sz="4800" dirty="0">
              <a:latin typeface="Thirth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47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7"/>
          <p:cNvGrpSpPr/>
          <p:nvPr/>
        </p:nvGrpSpPr>
        <p:grpSpPr>
          <a:xfrm>
            <a:off x="482818" y="6258048"/>
            <a:ext cx="1864142" cy="75237"/>
            <a:chOff x="943141" y="9342513"/>
            <a:chExt cx="1843947" cy="95974"/>
          </a:xfrm>
        </p:grpSpPr>
        <p:pic>
          <p:nvPicPr>
            <p:cNvPr id="7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141" y="9342513"/>
              <a:ext cx="1843947" cy="95974"/>
            </a:xfrm>
            <a:prstGeom prst="rect">
              <a:avLst/>
            </a:prstGeom>
          </p:spPr>
        </p:pic>
      </p:grpSp>
      <p:grpSp>
        <p:nvGrpSpPr>
          <p:cNvPr id="8" name="그룹 1003"/>
          <p:cNvGrpSpPr/>
          <p:nvPr/>
        </p:nvGrpSpPr>
        <p:grpSpPr>
          <a:xfrm>
            <a:off x="482818" y="376883"/>
            <a:ext cx="397979" cy="320882"/>
            <a:chOff x="943141" y="838132"/>
            <a:chExt cx="475103" cy="383066"/>
          </a:xfrm>
        </p:grpSpPr>
        <p:grpSp>
          <p:nvGrpSpPr>
            <p:cNvPr id="9" name="그룹 1004"/>
            <p:cNvGrpSpPr/>
            <p:nvPr/>
          </p:nvGrpSpPr>
          <p:grpSpPr>
            <a:xfrm>
              <a:off x="943141" y="975826"/>
              <a:ext cx="475103" cy="95974"/>
              <a:chOff x="943141" y="975826"/>
              <a:chExt cx="475103" cy="95974"/>
            </a:xfrm>
          </p:grpSpPr>
          <p:pic>
            <p:nvPicPr>
              <p:cNvPr id="14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3141" y="975826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" name="그룹 1005"/>
            <p:cNvGrpSpPr/>
            <p:nvPr/>
          </p:nvGrpSpPr>
          <p:grpSpPr>
            <a:xfrm>
              <a:off x="943141" y="838132"/>
              <a:ext cx="475103" cy="95974"/>
              <a:chOff x="943141" y="838132"/>
              <a:chExt cx="475103" cy="95974"/>
            </a:xfrm>
          </p:grpSpPr>
          <p:pic>
            <p:nvPicPr>
              <p:cNvPr id="13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3141" y="838132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1" name="그룹 1006"/>
            <p:cNvGrpSpPr/>
            <p:nvPr/>
          </p:nvGrpSpPr>
          <p:grpSpPr>
            <a:xfrm>
              <a:off x="943141" y="1125223"/>
              <a:ext cx="475103" cy="95974"/>
              <a:chOff x="943141" y="1125223"/>
              <a:chExt cx="475103" cy="95974"/>
            </a:xfrm>
          </p:grpSpPr>
          <p:pic>
            <p:nvPicPr>
              <p:cNvPr id="12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3141" y="1125223"/>
                <a:ext cx="475103" cy="95974"/>
              </a:xfrm>
              <a:prstGeom prst="rect">
                <a:avLst/>
              </a:prstGeom>
            </p:spPr>
          </p:pic>
        </p:grpSp>
      </p:grpSp>
      <p:sp>
        <p:nvSpPr>
          <p:cNvPr id="15" name="TextBox 14"/>
          <p:cNvSpPr txBox="1"/>
          <p:nvPr/>
        </p:nvSpPr>
        <p:spPr>
          <a:xfrm>
            <a:off x="10633783" y="339998"/>
            <a:ext cx="1400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FDAAA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sz="1600" dirty="0" smtClean="0">
                <a:solidFill>
                  <a:srgbClr val="FDAAA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기능</a:t>
            </a:r>
            <a:endParaRPr lang="ko-KR" altLang="en-US" sz="1600" dirty="0">
              <a:solidFill>
                <a:srgbClr val="FDAAA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7" name="Picture 2" descr="React 정복기] React, Webpack, Babel (실전 리액트 프로그래밍) - 1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1" b="89635" l="11069" r="43457">
                        <a14:foregroundMark x1="27535" y1="54607" x2="27535" y2="546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015" t="14179" r="56216" b="10965"/>
          <a:stretch/>
        </p:blipFill>
        <p:spPr bwMode="auto">
          <a:xfrm>
            <a:off x="717916" y="1330036"/>
            <a:ext cx="841363" cy="92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스프링 기초와 원리를 알아보자🌳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61750" y1="36918" x2="61750" y2="36918"/>
                        <a14:foregroundMark x1="62000" y1="24373" x2="62000" y2="24373"/>
                        <a14:foregroundMark x1="60500" y1="17921" x2="62000" y2="24014"/>
                        <a14:foregroundMark x1="21000" y1="70609" x2="21000" y2="70609"/>
                        <a14:foregroundMark x1="30750" y1="70609" x2="30750" y2="70609"/>
                        <a14:foregroundMark x1="46000" y1="70251" x2="46000" y2="70251"/>
                        <a14:foregroundMark x1="54750" y1="68817" x2="54750" y2="68817"/>
                        <a14:foregroundMark x1="54500" y1="59140" x2="54500" y2="59140"/>
                        <a14:foregroundMark x1="58000" y1="70251" x2="58000" y2="70251"/>
                        <a14:foregroundMark x1="73500" y1="68817" x2="73500" y2="68817"/>
                        <a14:foregroundMark x1="61750" y1="36559" x2="62750" y2="32258"/>
                        <a14:foregroundMark x1="56750" y1="32975" x2="58500" y2="29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928" y="1193968"/>
            <a:ext cx="1823065" cy="127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당신이 몰랐던 Django Prefetch.. prefetch_related를 효율적으로 활용하면 가독성을 높이고… | by  chrisjune | chrisjune | Medium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23250" y1="50439" x2="23250" y2="50439"/>
                        <a14:foregroundMark x1="40500" y1="55702" x2="40500" y2="55702"/>
                        <a14:foregroundMark x1="64500" y1="51754" x2="64500" y2="51754"/>
                        <a14:foregroundMark x1="77500" y1="50877" x2="77750" y2="508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767" y="3639424"/>
            <a:ext cx="1605247" cy="91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0" descr="post-thumbnail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30277" y1="48611" x2="30277" y2="48611"/>
                        <a14:foregroundMark x1="36034" y1="47685" x2="36034" y2="47685"/>
                        <a14:foregroundMark x1="41578" y1="48611" x2="41578" y2="48611"/>
                        <a14:foregroundMark x1="44350" y1="48611" x2="44350" y2="48611"/>
                        <a14:foregroundMark x1="48614" y1="44444" x2="48614" y2="44444"/>
                        <a14:foregroundMark x1="53092" y1="41204" x2="53092" y2="41204"/>
                        <a14:foregroundMark x1="53092" y1="47685" x2="53092" y2="47685"/>
                        <a14:foregroundMark x1="55864" y1="46296" x2="55864" y2="46296"/>
                        <a14:foregroundMark x1="61620" y1="44907" x2="61620" y2="44907"/>
                        <a14:foregroundMark x1="66098" y1="44444" x2="66098" y2="44444"/>
                        <a14:foregroundMark x1="71855" y1="44907" x2="71855" y2="44907"/>
                        <a14:foregroundMark x1="75693" y1="45370" x2="75693" y2="45370"/>
                        <a14:foregroundMark x1="80384" y1="46296" x2="80384" y2="46296"/>
                        <a14:foregroundMark x1="84861" y1="45833" x2="84861" y2="4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5738" y="1381474"/>
            <a:ext cx="1949241" cy="89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직선 화살표 연결선 41"/>
          <p:cNvCxnSpPr>
            <a:stCxn id="44" idx="3"/>
            <a:endCxn id="38" idx="1"/>
          </p:cNvCxnSpPr>
          <p:nvPr/>
        </p:nvCxnSpPr>
        <p:spPr>
          <a:xfrm>
            <a:off x="3075761" y="1829762"/>
            <a:ext cx="3218167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44" idx="2"/>
            <a:endCxn id="39" idx="1"/>
          </p:cNvCxnSpPr>
          <p:nvPr/>
        </p:nvCxnSpPr>
        <p:spPr>
          <a:xfrm>
            <a:off x="2579088" y="2140183"/>
            <a:ext cx="2070679" cy="1956737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34" descr="Nginx logo and symbol, meaning, history, 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414" y="1519341"/>
            <a:ext cx="993347" cy="620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직선 화살표 연결선 44"/>
          <p:cNvCxnSpPr/>
          <p:nvPr/>
        </p:nvCxnSpPr>
        <p:spPr>
          <a:xfrm>
            <a:off x="1639874" y="1829762"/>
            <a:ext cx="608794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737972" y="3314051"/>
            <a:ext cx="1237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 데이터 입력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7" name="직선 화살표 연결선 46"/>
          <p:cNvCxnSpPr>
            <a:endCxn id="39" idx="3"/>
          </p:cNvCxnSpPr>
          <p:nvPr/>
        </p:nvCxnSpPr>
        <p:spPr>
          <a:xfrm flipH="1">
            <a:off x="6255014" y="4096919"/>
            <a:ext cx="1384429" cy="1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41" idx="2"/>
          </p:cNvCxnSpPr>
          <p:nvPr/>
        </p:nvCxnSpPr>
        <p:spPr>
          <a:xfrm flipV="1">
            <a:off x="8652032" y="2278049"/>
            <a:ext cx="1418327" cy="1312575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38" idx="3"/>
            <a:endCxn id="41" idx="1"/>
          </p:cNvCxnSpPr>
          <p:nvPr/>
        </p:nvCxnSpPr>
        <p:spPr>
          <a:xfrm>
            <a:off x="8116993" y="1829762"/>
            <a:ext cx="978745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415450" y="4183756"/>
            <a:ext cx="1059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추천 알고리즘</a:t>
            </a:r>
            <a:endParaRPr lang="en-US" altLang="ko-KR" sz="1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적재</a:t>
            </a:r>
            <a:endParaRPr lang="en-US" altLang="ko-KR" sz="1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1" name="직선 화살표 연결선 50"/>
          <p:cNvCxnSpPr>
            <a:stCxn id="38" idx="2"/>
          </p:cNvCxnSpPr>
          <p:nvPr/>
        </p:nvCxnSpPr>
        <p:spPr>
          <a:xfrm>
            <a:off x="7205461" y="2465556"/>
            <a:ext cx="1446571" cy="1125068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887803" y="2985397"/>
            <a:ext cx="18341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응답에 필요한 데이터 호출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757357" y="1133760"/>
            <a:ext cx="18341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응답에 필요한 데이터 호출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434865" y="2901690"/>
            <a:ext cx="2397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Logstash</a:t>
            </a:r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12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mongodb</a:t>
            </a:r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데이터를</a:t>
            </a:r>
            <a:endParaRPr lang="en-US" altLang="ko-KR" sz="1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Elasticsearch</a:t>
            </a:r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적합한 데이터로</a:t>
            </a:r>
            <a:endParaRPr lang="en-US" altLang="ko-KR" sz="1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변형해서 적재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5" name="Picture 40" descr="LINUX profile 절대경로 표시하는 방법 :: PInE:TrEe 바른소나무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286" b="90000" l="10000" r="90000">
                        <a14:foregroundMark x1="50833" y1="19524" x2="59167" y2="21905"/>
                        <a14:foregroundMark x1="38333" y1="45714" x2="65000" y2="44286"/>
                        <a14:foregroundMark x1="31250" y1="82381" x2="31250" y2="82381"/>
                        <a14:foregroundMark x1="41250" y1="74286" x2="41250" y2="74286"/>
                        <a14:foregroundMark x1="41250" y1="80952" x2="41250" y2="80952"/>
                        <a14:foregroundMark x1="49167" y1="78571" x2="49167" y2="78571"/>
                        <a14:foregroundMark x1="57083" y1="79524" x2="57083" y2="79524"/>
                        <a14:foregroundMark x1="67083" y1="79524" x2="67083" y2="795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132" y="5656730"/>
            <a:ext cx="946515" cy="82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직선 화살표 연결선 55"/>
          <p:cNvCxnSpPr>
            <a:stCxn id="39" idx="2"/>
            <a:endCxn id="55" idx="0"/>
          </p:cNvCxnSpPr>
          <p:nvPr/>
        </p:nvCxnSpPr>
        <p:spPr>
          <a:xfrm flipH="1">
            <a:off x="5452390" y="4554415"/>
            <a:ext cx="1" cy="1102315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423416" y="5027379"/>
            <a:ext cx="18341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 시간마다 데이터 학습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485570" y="1433825"/>
            <a:ext cx="2133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 정보 등 그 외의 응답</a:t>
            </a:r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요구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4" name="Picture 10" descr="MySQL - 나무위키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4717" b="97170" l="3000" r="97000">
                        <a14:foregroundMark x1="75000" y1="22642" x2="75000" y2="22642"/>
                        <a14:foregroundMark x1="64333" y1="19340" x2="64333" y2="19340"/>
                        <a14:foregroundMark x1="76000" y1="65094" x2="76000" y2="65094"/>
                        <a14:foregroundMark x1="76667" y1="75000" x2="76667" y2="75000"/>
                        <a14:foregroundMark x1="70667" y1="72642" x2="70667" y2="72642"/>
                        <a14:foregroundMark x1="59333" y1="63679" x2="58000" y2="74057"/>
                        <a14:foregroundMark x1="47000" y1="68396" x2="52667" y2="72170"/>
                        <a14:foregroundMark x1="77333" y1="66038" x2="77333" y2="78774"/>
                        <a14:foregroundMark x1="44333" y1="80660" x2="50000" y2="82075"/>
                        <a14:foregroundMark x1="31667" y1="71226" x2="35000" y2="81132"/>
                        <a14:foregroundMark x1="86667" y1="80189" x2="86667" y2="80189"/>
                        <a14:foregroundMark x1="86667" y1="83019" x2="91333" y2="82075"/>
                        <a14:foregroundMark x1="91000" y1="86321" x2="85000" y2="778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828" y="3699093"/>
            <a:ext cx="1117347" cy="78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56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1459</TotalTime>
  <Words>376</Words>
  <Application>Microsoft Office PowerPoint</Application>
  <PresentationFormat>와이드스크린</PresentationFormat>
  <Paragraphs>113</Paragraphs>
  <Slides>15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Thirthy</vt:lpstr>
      <vt:lpstr>나눔바른고딕 Light</vt:lpstr>
      <vt:lpstr>나눔스퀘어_ac ExtraBold</vt:lpstr>
      <vt:lpstr>맑은 고딕</vt:lpstr>
      <vt:lpstr>나눔스퀘어 ExtraBold</vt:lpstr>
      <vt:lpstr>나눔스퀘어 Bold</vt:lpstr>
      <vt:lpstr>Arial</vt:lpstr>
      <vt:lpstr>Office 테마</vt:lpstr>
      <vt:lpstr>Busan Full Course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Busan full course</dc:title>
  <dc:creator>SSAFY</dc:creator>
  <cp:lastModifiedBy>SSAFY</cp:lastModifiedBy>
  <cp:revision>39</cp:revision>
  <dcterms:created xsi:type="dcterms:W3CDTF">2022-03-17T01:22:08Z</dcterms:created>
  <dcterms:modified xsi:type="dcterms:W3CDTF">2022-03-18T02:50:17Z</dcterms:modified>
</cp:coreProperties>
</file>